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73" r:id="rId2"/>
    <p:sldId id="277" r:id="rId3"/>
    <p:sldId id="279" r:id="rId4"/>
    <p:sldId id="292" r:id="rId5"/>
    <p:sldId id="291" r:id="rId6"/>
    <p:sldId id="326" r:id="rId7"/>
    <p:sldId id="293" r:id="rId8"/>
    <p:sldId id="303" r:id="rId9"/>
    <p:sldId id="294" r:id="rId10"/>
    <p:sldId id="305" r:id="rId11"/>
    <p:sldId id="306" r:id="rId12"/>
    <p:sldId id="295" r:id="rId13"/>
    <p:sldId id="307" r:id="rId14"/>
    <p:sldId id="308" r:id="rId15"/>
    <p:sldId id="296" r:id="rId16"/>
    <p:sldId id="309" r:id="rId17"/>
    <p:sldId id="317" r:id="rId18"/>
    <p:sldId id="318" r:id="rId19"/>
    <p:sldId id="297" r:id="rId20"/>
    <p:sldId id="310" r:id="rId21"/>
    <p:sldId id="298" r:id="rId22"/>
    <p:sldId id="311" r:id="rId23"/>
    <p:sldId id="299" r:id="rId24"/>
    <p:sldId id="312" r:id="rId25"/>
    <p:sldId id="300" r:id="rId26"/>
    <p:sldId id="313" r:id="rId27"/>
    <p:sldId id="301" r:id="rId28"/>
    <p:sldId id="314" r:id="rId29"/>
    <p:sldId id="323" r:id="rId30"/>
    <p:sldId id="319" r:id="rId31"/>
    <p:sldId id="320" r:id="rId32"/>
    <p:sldId id="321" r:id="rId33"/>
    <p:sldId id="322" r:id="rId34"/>
    <p:sldId id="302" r:id="rId35"/>
    <p:sldId id="315" r:id="rId36"/>
    <p:sldId id="316" r:id="rId37"/>
    <p:sldId id="324" r:id="rId38"/>
    <p:sldId id="325" r:id="rId39"/>
    <p:sldId id="270" r:id="rId40"/>
    <p:sldId id="271" r:id="rId41"/>
  </p:sldIdLst>
  <p:sldSz cx="9144000" cy="6858000" type="screen4x3"/>
  <p:notesSz cx="6858000" cy="9144000"/>
  <p:embeddedFontLst>
    <p:embeddedFont>
      <p:font typeface="a옛날목욕탕L" pitchFamily="18" charset="-127"/>
      <p:regular r:id="rId43"/>
    </p:embeddedFont>
    <p:embeddedFont>
      <p:font typeface="1훈정글북 R" pitchFamily="18" charset="-127"/>
      <p:regular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7A6300"/>
    <a:srgbClr val="FFDE53"/>
    <a:srgbClr val="FFFCEF"/>
    <a:srgbClr val="FFF7D5"/>
    <a:srgbClr val="FFE78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9195" autoAdjust="0"/>
    <p:restoredTop sz="94906" autoAdjust="0"/>
  </p:normalViewPr>
  <p:slideViewPr>
    <p:cSldViewPr>
      <p:cViewPr>
        <p:scale>
          <a:sx n="100" d="100"/>
          <a:sy n="100" d="100"/>
        </p:scale>
        <p:origin x="-1944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984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E7414-56B6-4D06-9145-5F4086912BCC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43581-7C4A-49BE-9EC6-87436EAE0A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133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altLang="ko-KR" dirty="0" smtClean="0"/>
              <a:t>Thread</a:t>
            </a:r>
            <a:r>
              <a:rPr lang="ko-KR" altLang="en-US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대해 간단 설명</a:t>
            </a:r>
            <a:endParaRPr lang="en-US" altLang="ko-KR" baseline="0" dirty="0" smtClean="0"/>
          </a:p>
          <a:p>
            <a:pPr marL="685800" lvl="1" indent="-228600"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공장 작업라인 </a:t>
            </a:r>
            <a:r>
              <a:rPr lang="ko-KR" altLang="en-US" baseline="0" dirty="0" err="1" smtClean="0"/>
              <a:t>블라블라</a:t>
            </a:r>
            <a:r>
              <a:rPr lang="en-US" altLang="ko-KR" baseline="0" dirty="0" smtClean="0"/>
              <a:t>~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멀티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스레드를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위해 자바에서 제공하는 것들을 설명한다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Thread,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Runnable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Executor / Callable / Future</a:t>
            </a:r>
          </a:p>
          <a:p>
            <a:pPr marL="228600" indent="-228600"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동시성 제어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-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synchronized, volatile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키워드 간단설명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java.concurrent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패키지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대해 설명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java.io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관련된 설명 조금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java.nio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대한 설명 조금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java.io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InputStream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OutputStream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 바이트 단위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스트림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계열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Reader,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Writer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 문자 단위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스트림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계열</a:t>
            </a:r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Object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관련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스트림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계열 설명 조금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Serializable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관련 설명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-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입출력 매체 설명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File, Console, Socket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</a:t>
            </a:r>
            <a:endParaRPr lang="ko-KR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java.nio :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탄생배경과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java.io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와의 성능차이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기존 자바의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영역에서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데이터를 복사한 후에야 해당 버퍼를 조작할 수 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커널에서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거치는 과정에 오버헤드가 걸리기 때문에 바로 커널에서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일으킬 수 있도록 개선한 것이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NIO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네트워크에 대해 설명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TCP/IP,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Socket, URL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등에 대해 설명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라이브러리 몇 개 소개</a:t>
            </a:r>
          </a:p>
          <a:p>
            <a:pPr lvl="1"/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Apache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HttpClient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--&gt; Http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통신의 기본이라 생각됨</a:t>
            </a:r>
          </a:p>
          <a:p>
            <a:pPr lvl="1"/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Netty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MINA 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국산이다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etc, ....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데이터베이스 연결에 대한 설명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JDBC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개요 및 각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DriverClass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DB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관련 패키지 설명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리플렉션의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개요 및 필요성</a:t>
            </a: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활용하는 곳에 대한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간략설명</a:t>
            </a:r>
            <a:endParaRPr lang="ko-KR" altLang="en-US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구현하기 위한 것들 설명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53451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JAVA EE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스펙에</a:t>
            </a:r>
            <a:r>
              <a:rPr lang="ko-KR" altLang="en-US" baseline="0" dirty="0" smtClean="0"/>
              <a:t> 따른 설명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WAS </a:t>
            </a:r>
            <a:r>
              <a:rPr lang="ko-KR" altLang="en-US" baseline="0" dirty="0" err="1" smtClean="0"/>
              <a:t>설명시에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톰캣을</a:t>
            </a:r>
            <a:r>
              <a:rPr lang="ko-KR" altLang="en-US" baseline="0" dirty="0" smtClean="0"/>
              <a:t> 뺀 이유 설명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1.4 &gt; 1.5(JDK 5)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네이밍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변경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Generics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추가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추가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Enum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타입 추가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import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추가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Annotation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추가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concurrent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5 &gt; 6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5 &gt; 6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5 &gt; 6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5345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OOP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설명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JVM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대해서도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1. java.awt</a:t>
            </a:r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기본적인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구성을 위해 사용되는 패키지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디자인적인 얘기 </a:t>
            </a:r>
            <a:r>
              <a:rPr lang="ko-KR" altLang="en-US" dirty="0" err="1" smtClean="0"/>
              <a:t>줄줄줄</a:t>
            </a:r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1. java.io / java.nio</a:t>
            </a:r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입출력에 관련된 패키지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1. java.lang</a:t>
            </a:r>
          </a:p>
          <a:p>
            <a:r>
              <a:rPr lang="en-US" altLang="ko-KR" dirty="0" smtClean="0"/>
              <a:t>  - JAVA </a:t>
            </a:r>
            <a:r>
              <a:rPr lang="ko-KR" altLang="en-US" dirty="0" smtClean="0"/>
              <a:t>언어에서 가장 기본적인 클래스를 제공하는 패키지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- import</a:t>
            </a:r>
            <a:r>
              <a:rPr lang="ko-KR" altLang="en-US" dirty="0" smtClean="0"/>
              <a:t>를 하지 않아도 쓸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String, Object, Thread, Exception, etc.....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1. java.net</a:t>
            </a:r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네트워크와 관련된 패키지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기본적인 소켓 통신과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통신을 위한 기본 클래스들이 제공된다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1. java.security</a:t>
            </a:r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기본적인 보안에 관련된 패키지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암호화 및 </a:t>
            </a:r>
            <a:r>
              <a:rPr lang="ko-KR" altLang="en-US" dirty="0" err="1" smtClean="0"/>
              <a:t>복호화</a:t>
            </a:r>
            <a:r>
              <a:rPr lang="ko-KR" altLang="en-US" dirty="0" smtClean="0"/>
              <a:t> 에 관련된 클래스들이 제공된다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1. java.util</a:t>
            </a:r>
          </a:p>
          <a:p>
            <a:r>
              <a:rPr lang="en-US" altLang="ko-KR" dirty="0" smtClean="0"/>
              <a:t>  -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유틸리티를 제공하는 패키지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집합 클래스</a:t>
            </a:r>
            <a:r>
              <a:rPr lang="en-US" altLang="ko-KR" dirty="0" smtClean="0"/>
              <a:t>(Map, List, Set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), Locale, </a:t>
            </a:r>
            <a:r>
              <a:rPr lang="ko-KR" altLang="en-US" dirty="0" smtClean="0"/>
              <a:t>문자열 형식</a:t>
            </a:r>
            <a:r>
              <a:rPr lang="en-US" altLang="ko-KR" dirty="0" smtClean="0"/>
              <a:t>(Formatting) </a:t>
            </a:r>
            <a:r>
              <a:rPr lang="ko-KR" altLang="en-US" dirty="0" smtClean="0"/>
              <a:t>등 여러 클래스 제공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하위 클래스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java.util.concurrent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java.util.regex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java.util.zip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altLang="ko-KR" dirty="0" smtClean="0"/>
              <a:t>try / catch / finally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altLang="ko-KR" dirty="0" smtClean="0"/>
              <a:t>Error</a:t>
            </a:r>
          </a:p>
          <a:p>
            <a:pPr marL="685800" lvl="1" indent="-228600"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대표적인 </a:t>
            </a:r>
            <a:r>
              <a:rPr lang="en-US" altLang="ko-KR" baseline="0" dirty="0" smtClean="0"/>
              <a:t>Error : </a:t>
            </a:r>
            <a:r>
              <a:rPr lang="en-US" altLang="ko-KR" baseline="0" dirty="0" err="1" smtClean="0"/>
              <a:t>StackOverflowError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en-US" altLang="ko-KR" dirty="0" smtClean="0"/>
              <a:t>Exception</a:t>
            </a:r>
            <a:r>
              <a:rPr lang="en-US" altLang="ko-KR" baseline="0" dirty="0" smtClean="0"/>
              <a:t> </a:t>
            </a:r>
          </a:p>
          <a:p>
            <a:pPr marL="685800" lvl="1" indent="-228600">
              <a:buAutoNum type="arabicPeriod"/>
            </a:pPr>
            <a:r>
              <a:rPr lang="en-US" altLang="ko-KR" dirty="0" smtClean="0"/>
              <a:t>RuntimeException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en-US" altLang="ko-KR" dirty="0" err="1" smtClean="0"/>
              <a:t>NullpointerException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IllegalArgumentException</a:t>
            </a:r>
            <a:r>
              <a:rPr lang="en-US" altLang="ko-KR" baseline="0" dirty="0" smtClean="0"/>
              <a:t>, </a:t>
            </a:r>
            <a:r>
              <a:rPr lang="en-US" altLang="ko-KR" dirty="0" err="1" smtClean="0"/>
              <a:t>IndexOutOfBoundsException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err="1" smtClean="0"/>
              <a:t>그외</a:t>
            </a:r>
            <a:r>
              <a:rPr lang="ko-KR" altLang="en-US" dirty="0" smtClean="0"/>
              <a:t> </a:t>
            </a:r>
            <a:r>
              <a:rPr lang="en-US" altLang="ko-KR" dirty="0" smtClean="0"/>
              <a:t>checked Exception</a:t>
            </a:r>
            <a:br>
              <a:rPr lang="en-US" altLang="ko-KR" dirty="0" smtClean="0"/>
            </a:br>
            <a:r>
              <a:rPr lang="en-US" altLang="ko-KR" dirty="0" smtClean="0"/>
              <a:t>- RuntimeException</a:t>
            </a:r>
            <a:r>
              <a:rPr lang="ko-KR" altLang="en-US" dirty="0" smtClean="0"/>
              <a:t>이 아닌 모든 </a:t>
            </a:r>
            <a:r>
              <a:rPr lang="en-US" altLang="ko-KR" dirty="0" smtClean="0"/>
              <a:t>Exception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하위 클래스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- </a:t>
            </a:r>
            <a:r>
              <a:rPr lang="en-US" altLang="ko-KR" baseline="0" dirty="0" err="1" smtClean="0"/>
              <a:t>IOException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커스텀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Exception </a:t>
            </a:r>
            <a:endParaRPr lang="en-US" altLang="ko-KR" dirty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 smtClean="0"/>
              <a:t>Throwable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멀티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위해 자바에서 제공하는 것들을 설명한다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- Thread, </a:t>
            </a:r>
            <a:r>
              <a:rPr lang="en-US" altLang="ko-KR" dirty="0" err="1" smtClean="0"/>
              <a:t>Runnable</a:t>
            </a:r>
            <a:endParaRPr lang="en-US" altLang="ko-KR" dirty="0" smtClean="0"/>
          </a:p>
          <a:p>
            <a:r>
              <a:rPr lang="en-US" altLang="ko-KR" dirty="0" smtClean="0"/>
              <a:t>  - Executor / Callable / Future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3581-7C4A-49BE-9EC6-87436EAE0A3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882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8851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0388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242088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/>
          <p:cNvSpPr/>
          <p:nvPr userDrawn="1"/>
        </p:nvSpPr>
        <p:spPr>
          <a:xfrm rot="10800000">
            <a:off x="3956296" y="1556791"/>
            <a:ext cx="1224136" cy="1368152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93385" y="251937"/>
            <a:ext cx="1580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1훈정글북 R" pitchFamily="18" charset="-127"/>
                <a:ea typeface="1훈정글북 R" pitchFamily="18" charset="-127"/>
              </a:rPr>
              <a:t>Chapter</a:t>
            </a:r>
            <a:endParaRPr lang="ko-KR" altLang="en-US" sz="3200" b="1" dirty="0">
              <a:solidFill>
                <a:schemeClr val="bg1"/>
              </a:solidFill>
              <a:latin typeface="1훈정글북 R" pitchFamily="18" charset="-127"/>
              <a:ea typeface="1훈정글북 R" pitchFamily="18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27784" y="701824"/>
            <a:ext cx="6059016" cy="1143000"/>
          </a:xfrm>
        </p:spPr>
        <p:txBody>
          <a:bodyPr>
            <a:noAutofit/>
          </a:bodyPr>
          <a:lstStyle>
            <a:lvl1pPr>
              <a:defRPr sz="6000" b="1">
                <a:solidFill>
                  <a:schemeClr val="bg1"/>
                </a:solidFill>
                <a:latin typeface="1훈정글북 R" pitchFamily="18" charset="-127"/>
                <a:ea typeface="1훈정글북 R" pitchFamily="18" charset="-127"/>
              </a:defRPr>
            </a:lvl1pPr>
          </a:lstStyle>
          <a:p>
            <a:r>
              <a:rPr lang="ko-KR" altLang="en-US" dirty="0" smtClean="0"/>
              <a:t>마스터 제목</a:t>
            </a:r>
            <a:endParaRPr lang="ko-KR" altLang="en-US" dirty="0"/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908720"/>
            <a:ext cx="1584176" cy="10801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 smtClean="0"/>
              <a:t>챕터</a:t>
            </a:r>
            <a:endParaRPr lang="ko-KR" altLang="en-US" dirty="0"/>
          </a:p>
        </p:txBody>
      </p:sp>
      <p:pic>
        <p:nvPicPr>
          <p:cNvPr id="11" name="그림 10" descr="Minion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95843" y="3094104"/>
            <a:ext cx="2744309" cy="37638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98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157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773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955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526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415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8009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035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15148"/>
            <a:ext cx="9144000" cy="142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8B6-6BD5-4285-964B-76CC216DB1F7}" type="datetimeFigureOut">
              <a:rPr lang="ko-KR" altLang="en-US" smtClean="0"/>
              <a:pPr/>
              <a:t>2015-09-16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CFE16-659A-4B32-A862-6C4FFC3E3E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0112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9" Type="http://schemas.microsoft.com/office/2007/relationships/hdphoto" Target="../media/hdphoto14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hdphoto" Target="../media/hdphoto11.wdp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5736" y="1800248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5400" dirty="0" smtClean="0">
                <a:solidFill>
                  <a:schemeClr val="bg1"/>
                </a:solidFill>
                <a:latin typeface="+mn-ea"/>
              </a:rPr>
              <a:t>훑어보기</a:t>
            </a:r>
            <a:endParaRPr lang="ko-KR" altLang="en-US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9912" y="2948474"/>
            <a:ext cx="399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빠르게 훑어보는 </a:t>
            </a:r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JAVA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0352" y="6021288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안경훈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99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Exception Handling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try / catch / finally</a:t>
            </a:r>
          </a:p>
          <a:p>
            <a:r>
              <a:rPr lang="en-US" altLang="ko-KR" dirty="0" smtClean="0"/>
              <a:t>throws Throwable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73458"/>
            <a:ext cx="6192688" cy="28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Exception Handling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Error</a:t>
            </a:r>
          </a:p>
          <a:p>
            <a:r>
              <a:rPr lang="en-US" altLang="ko-KR" dirty="0" smtClean="0"/>
              <a:t>Exception</a:t>
            </a:r>
          </a:p>
          <a:p>
            <a:pPr lvl="1"/>
            <a:r>
              <a:rPr lang="en-US" altLang="ko-KR" dirty="0" smtClean="0"/>
              <a:t>RuntimeException</a:t>
            </a:r>
          </a:p>
          <a:p>
            <a:pPr lvl="1"/>
            <a:r>
              <a:rPr lang="ko-KR" altLang="en-US" dirty="0" smtClean="0"/>
              <a:t>그 외의 </a:t>
            </a:r>
            <a:r>
              <a:rPr lang="en-US" altLang="ko-KR" dirty="0" smtClean="0"/>
              <a:t>checked Exception</a:t>
            </a:r>
          </a:p>
          <a:p>
            <a:r>
              <a:rPr lang="en-US" altLang="ko-KR" dirty="0" smtClean="0"/>
              <a:t>Throwable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 Threading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 Threading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1783357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Thread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실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이라는 의미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프로세스 내에서 실행되고 있는 명령의 흐름을 뜻함</a:t>
            </a:r>
            <a:endParaRPr lang="en-US" altLang="ko-KR" dirty="0" smtClean="0"/>
          </a:p>
          <a:p>
            <a:r>
              <a:rPr lang="en-US" altLang="ko-KR" dirty="0" smtClean="0"/>
              <a:t>Multi Thread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한 프로세스 내에서 여러 개의 작업 흐름을 갖는 것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유의할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공유 메모리 접근 문제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 </a:t>
            </a:r>
            <a:r>
              <a:rPr lang="en-US" altLang="ko-KR" dirty="0" err="1" smtClean="0"/>
              <a:t>Threadiing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</a:t>
            </a:r>
            <a:r>
              <a:rPr lang="ko-KR" altLang="en-US" dirty="0" smtClean="0"/>
              <a:t>의 스레드 관련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Thread</a:t>
            </a:r>
          </a:p>
          <a:p>
            <a:pPr lvl="1"/>
            <a:r>
              <a:rPr lang="en-US" altLang="ko-KR" dirty="0" smtClean="0"/>
              <a:t>Executor</a:t>
            </a:r>
          </a:p>
          <a:p>
            <a:pPr lvl="1"/>
            <a:r>
              <a:rPr lang="en-US" altLang="ko-KR" dirty="0" smtClean="0"/>
              <a:t>Future</a:t>
            </a:r>
          </a:p>
          <a:p>
            <a:r>
              <a:rPr lang="ko-KR" altLang="en-US" dirty="0" smtClean="0"/>
              <a:t>동시성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Volatile / Synchronized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r>
              <a:rPr lang="ko-KR" altLang="en-US" dirty="0" smtClean="0"/>
              <a:t>관련 패키지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- </a:t>
            </a:r>
            <a:r>
              <a:rPr lang="en-US" altLang="ko-KR" dirty="0" err="1" smtClean="0"/>
              <a:t>java.concurrent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 / Output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 / Output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Input / Output</a:t>
            </a:r>
          </a:p>
          <a:p>
            <a:pPr lvl="1"/>
            <a:r>
              <a:rPr lang="en-US" altLang="ko-KR" dirty="0" smtClean="0"/>
              <a:t>Java.io </a:t>
            </a:r>
            <a:r>
              <a:rPr lang="ko-KR" altLang="en-US" dirty="0" smtClean="0"/>
              <a:t>패키지 참조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입력과 출력에 관계된 패키지이다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입력은 </a:t>
            </a:r>
            <a:r>
              <a:rPr lang="en-US" altLang="ko-KR" dirty="0" err="1" smtClean="0"/>
              <a:t>InputStream</a:t>
            </a:r>
            <a:r>
              <a:rPr lang="ko-KR" altLang="en-US" dirty="0" smtClean="0"/>
              <a:t>계열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출력은 </a:t>
            </a:r>
            <a:r>
              <a:rPr lang="en-US" altLang="ko-KR" dirty="0" err="1" smtClean="0"/>
              <a:t>OutputStream</a:t>
            </a:r>
            <a:r>
              <a:rPr lang="ko-KR" altLang="en-US" dirty="0" smtClean="0"/>
              <a:t>계열을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입출력 매체는 </a:t>
            </a:r>
            <a:r>
              <a:rPr lang="en-US" altLang="ko-KR" dirty="0" smtClean="0"/>
              <a:t>File, Console </a:t>
            </a:r>
            <a:r>
              <a:rPr lang="ko-KR" altLang="en-US" dirty="0" smtClean="0"/>
              <a:t>등이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 / Output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IO</a:t>
            </a:r>
            <a:r>
              <a:rPr lang="ko-KR" altLang="en-US" dirty="0" smtClean="0"/>
              <a:t>의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입출력 시 </a:t>
            </a:r>
            <a:r>
              <a:rPr lang="en-US" altLang="ko-KR" dirty="0" smtClean="0"/>
              <a:t>Process Block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Storage&gt;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&gt;JVM</a:t>
            </a:r>
            <a:r>
              <a:rPr lang="ko-KR" altLang="en-US" dirty="0" smtClean="0"/>
              <a:t>순으로 복사됨→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느리다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JVM</a:t>
            </a:r>
            <a:r>
              <a:rPr lang="ko-KR" altLang="en-US" dirty="0" smtClean="0"/>
              <a:t>으로 복사해온 메모리는 결국 </a:t>
            </a:r>
            <a:r>
              <a:rPr lang="en-US" altLang="ko-KR" dirty="0" smtClean="0"/>
              <a:t>GC </a:t>
            </a:r>
            <a:r>
              <a:rPr lang="ko-KR" altLang="en-US" dirty="0" smtClean="0"/>
              <a:t>되어야 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 → 느리다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요약하면 느려서 느리고 느리기 때문에 느리다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dirty="0" err="1" smtClean="0"/>
              <a:t>커널</a:t>
            </a:r>
            <a:r>
              <a:rPr lang="ko-KR" altLang="en-US" dirty="0" smtClean="0"/>
              <a:t> 데이터를 직접 사용할 수 없기 때문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직접 사용할 수만 있다면 많이 빨라진다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 / Output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NIO (Non-blocking IO)</a:t>
            </a:r>
          </a:p>
          <a:p>
            <a:pPr lvl="1"/>
            <a:r>
              <a:rPr lang="ko-KR" altLang="en-US" dirty="0" err="1" smtClean="0"/>
              <a:t>커널</a:t>
            </a:r>
            <a:r>
              <a:rPr lang="ko-KR" altLang="en-US" dirty="0" smtClean="0"/>
              <a:t> 버퍼를 그대로 사용할 수 있는 </a:t>
            </a:r>
            <a:r>
              <a:rPr lang="en-US" altLang="ko-KR" dirty="0" smtClean="0"/>
              <a:t>Buffer </a:t>
            </a:r>
            <a:r>
              <a:rPr lang="ko-KR" altLang="en-US" dirty="0" smtClean="0"/>
              <a:t>관련 클래스를 제공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DirectByteBuffer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한정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Channel </a:t>
            </a:r>
            <a:r>
              <a:rPr lang="ko-KR" altLang="en-US" dirty="0" smtClean="0"/>
              <a:t>도입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읽기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읽고쓰기</a:t>
            </a:r>
            <a:r>
              <a:rPr lang="ko-KR" altLang="en-US" dirty="0" smtClean="0"/>
              <a:t> 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기존은 </a:t>
            </a:r>
            <a:r>
              <a:rPr lang="ko-KR" altLang="en-US" dirty="0" err="1" smtClean="0"/>
              <a:t>단방향</a:t>
            </a:r>
            <a:r>
              <a:rPr lang="ko-KR" altLang="en-US" dirty="0" smtClean="0"/>
              <a:t> </a:t>
            </a:r>
            <a:r>
              <a:rPr lang="en-US" altLang="ko-KR" dirty="0" smtClean="0"/>
              <a:t>IO</a:t>
            </a:r>
            <a:r>
              <a:rPr lang="ko-KR" altLang="en-US" dirty="0" smtClean="0"/>
              <a:t>만 가능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다양한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IO </a:t>
            </a:r>
            <a:r>
              <a:rPr lang="ko-KR" altLang="en-US" dirty="0" smtClean="0"/>
              <a:t>서비스를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채널을 선택하기 위해 </a:t>
            </a:r>
            <a:r>
              <a:rPr lang="en-US" altLang="ko-KR" dirty="0" smtClean="0"/>
              <a:t>Selector </a:t>
            </a:r>
            <a:r>
              <a:rPr lang="ko-KR" altLang="en-US" dirty="0" smtClean="0"/>
              <a:t>도입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운영체제에서 관리하는 </a:t>
            </a:r>
            <a:r>
              <a:rPr lang="en-US" altLang="ko-KR" dirty="0" smtClean="0"/>
              <a:t>IO</a:t>
            </a:r>
            <a:r>
              <a:rPr lang="ko-KR" altLang="en-US" dirty="0" smtClean="0"/>
              <a:t>서비스를 그대로 이용할 수 있어 훨씬 빠르다</a:t>
            </a:r>
            <a:r>
              <a:rPr lang="en-US" altLang="ko-KR" dirty="0" smtClean="0"/>
              <a:t>!</a:t>
            </a:r>
          </a:p>
          <a:p>
            <a:pPr lvl="1"/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/>
          <p:cNvCxnSpPr>
            <a:stCxn id="11" idx="0"/>
            <a:endCxn id="43" idx="2"/>
          </p:cNvCxnSpPr>
          <p:nvPr/>
        </p:nvCxnSpPr>
        <p:spPr>
          <a:xfrm flipV="1">
            <a:off x="5858857" y="4302388"/>
            <a:ext cx="2016224" cy="1070828"/>
          </a:xfrm>
          <a:prstGeom prst="line">
            <a:avLst/>
          </a:prstGeom>
          <a:ln w="19050">
            <a:solidFill>
              <a:srgbClr val="FFCC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문서 4"/>
          <p:cNvSpPr/>
          <p:nvPr/>
        </p:nvSpPr>
        <p:spPr>
          <a:xfrm>
            <a:off x="0" y="0"/>
            <a:ext cx="9144000" cy="1196752"/>
          </a:xfrm>
          <a:prstGeom prst="flowChartDocumen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52" idx="0"/>
            <a:endCxn id="64" idx="2"/>
          </p:cNvCxnSpPr>
          <p:nvPr/>
        </p:nvCxnSpPr>
        <p:spPr>
          <a:xfrm flipH="1" flipV="1">
            <a:off x="2856830" y="3065845"/>
            <a:ext cx="337731" cy="1875323"/>
          </a:xfrm>
          <a:prstGeom prst="line">
            <a:avLst/>
          </a:prstGeom>
          <a:ln w="19050">
            <a:solidFill>
              <a:srgbClr val="FFCC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59" idx="2"/>
            <a:endCxn id="52" idx="0"/>
          </p:cNvCxnSpPr>
          <p:nvPr/>
        </p:nvCxnSpPr>
        <p:spPr>
          <a:xfrm flipH="1">
            <a:off x="3194561" y="3132427"/>
            <a:ext cx="2304256" cy="1808741"/>
          </a:xfrm>
          <a:prstGeom prst="line">
            <a:avLst/>
          </a:prstGeom>
          <a:ln w="19050">
            <a:solidFill>
              <a:srgbClr val="FFCC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1" idx="0"/>
            <a:endCxn id="59" idx="2"/>
          </p:cNvCxnSpPr>
          <p:nvPr/>
        </p:nvCxnSpPr>
        <p:spPr>
          <a:xfrm flipH="1" flipV="1">
            <a:off x="5498817" y="3132427"/>
            <a:ext cx="360040" cy="2240789"/>
          </a:xfrm>
          <a:prstGeom prst="line">
            <a:avLst/>
          </a:prstGeom>
          <a:ln w="19050">
            <a:solidFill>
              <a:srgbClr val="FFCC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" y="305988"/>
            <a:ext cx="913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Index - 1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2" name="그룹 47"/>
          <p:cNvGrpSpPr/>
          <p:nvPr/>
        </p:nvGrpSpPr>
        <p:grpSpPr>
          <a:xfrm>
            <a:off x="4860032" y="4725144"/>
            <a:ext cx="1987560" cy="1684079"/>
            <a:chOff x="1436051" y="2985310"/>
            <a:chExt cx="1987560" cy="1684079"/>
          </a:xfrm>
        </p:grpSpPr>
        <p:sp>
          <p:nvSpPr>
            <p:cNvPr id="44" name="육각형 43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3" name="그룹 9"/>
            <p:cNvGrpSpPr/>
            <p:nvPr/>
          </p:nvGrpSpPr>
          <p:grpSpPr>
            <a:xfrm>
              <a:off x="1446141" y="3098622"/>
              <a:ext cx="1977470" cy="904092"/>
              <a:chOff x="179512" y="1556792"/>
              <a:chExt cx="2304256" cy="117507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79512" y="2251833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Multi Threading</a:t>
                </a:r>
                <a:endParaRPr lang="ko-KR" altLang="en-US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182400" y="1556792"/>
                <a:ext cx="359013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solidFill>
                      <a:prstClr val="black"/>
                    </a:solidFill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4</a:t>
                </a:r>
                <a:endParaRPr lang="ko-KR" altLang="en-US" sz="14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grpSp>
        <p:nvGrpSpPr>
          <p:cNvPr id="4" name="그룹 48"/>
          <p:cNvGrpSpPr/>
          <p:nvPr/>
        </p:nvGrpSpPr>
        <p:grpSpPr>
          <a:xfrm>
            <a:off x="2195736" y="4293096"/>
            <a:ext cx="1987560" cy="1684079"/>
            <a:chOff x="1436051" y="2985310"/>
            <a:chExt cx="1987560" cy="1684079"/>
          </a:xfrm>
        </p:grpSpPr>
        <p:sp>
          <p:nvSpPr>
            <p:cNvPr id="50" name="육각형 49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6" name="그룹 50"/>
            <p:cNvGrpSpPr/>
            <p:nvPr/>
          </p:nvGrpSpPr>
          <p:grpSpPr>
            <a:xfrm>
              <a:off x="1446141" y="3098622"/>
              <a:ext cx="1977470" cy="904092"/>
              <a:chOff x="179512" y="1556792"/>
              <a:chExt cx="2304256" cy="1175071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79512" y="2251833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Basic JAVA API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82400" y="1556792"/>
                <a:ext cx="353408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solidFill>
                      <a:prstClr val="black"/>
                    </a:solidFill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2</a:t>
                </a:r>
                <a:endParaRPr lang="ko-KR" altLang="en-US" sz="14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grpSp>
        <p:nvGrpSpPr>
          <p:cNvPr id="8" name="그룹 55"/>
          <p:cNvGrpSpPr/>
          <p:nvPr/>
        </p:nvGrpSpPr>
        <p:grpSpPr>
          <a:xfrm>
            <a:off x="4499992" y="1916832"/>
            <a:ext cx="1987560" cy="1684079"/>
            <a:chOff x="1436051" y="2985310"/>
            <a:chExt cx="1987560" cy="1684079"/>
          </a:xfrm>
        </p:grpSpPr>
        <p:sp>
          <p:nvSpPr>
            <p:cNvPr id="57" name="육각형 56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9" name="그룹 57"/>
            <p:cNvGrpSpPr/>
            <p:nvPr/>
          </p:nvGrpSpPr>
          <p:grpSpPr>
            <a:xfrm>
              <a:off x="1446141" y="3098622"/>
              <a:ext cx="1977470" cy="1102283"/>
              <a:chOff x="179512" y="1556792"/>
              <a:chExt cx="2304256" cy="1432664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79512" y="2149404"/>
                <a:ext cx="2304256" cy="84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Exception Handling</a:t>
                </a:r>
                <a:endParaRPr lang="ko-KR" altLang="en-US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182400" y="1556792"/>
                <a:ext cx="353408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solidFill>
                      <a:prstClr val="black"/>
                    </a:solidFill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3</a:t>
                </a:r>
                <a:endParaRPr lang="ko-KR" altLang="en-US" sz="14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grpSp>
        <p:nvGrpSpPr>
          <p:cNvPr id="10" name="그룹 60"/>
          <p:cNvGrpSpPr/>
          <p:nvPr/>
        </p:nvGrpSpPr>
        <p:grpSpPr>
          <a:xfrm>
            <a:off x="1858005" y="1850250"/>
            <a:ext cx="1987560" cy="1684079"/>
            <a:chOff x="1436051" y="2985310"/>
            <a:chExt cx="1987560" cy="1684079"/>
          </a:xfrm>
        </p:grpSpPr>
        <p:sp>
          <p:nvSpPr>
            <p:cNvPr id="62" name="육각형 61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3" name="그룹 62"/>
            <p:cNvGrpSpPr/>
            <p:nvPr/>
          </p:nvGrpSpPr>
          <p:grpSpPr>
            <a:xfrm>
              <a:off x="1446141" y="3098622"/>
              <a:ext cx="1977470" cy="1102283"/>
              <a:chOff x="179512" y="1556792"/>
              <a:chExt cx="2304256" cy="1432664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179512" y="2149404"/>
                <a:ext cx="2304256" cy="84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Intro</a:t>
                </a:r>
                <a:r>
                  <a:rPr lang="en-US" altLang="ko-KR" dirty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/>
                </a:r>
                <a:br>
                  <a:rPr lang="en-US" altLang="ko-KR" dirty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</a:br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JAVA </a:t>
                </a:r>
                <a:r>
                  <a:rPr lang="ko-KR" altLang="en-US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기본</a:t>
                </a:r>
                <a:endParaRPr lang="en-US" altLang="ko-KR" dirty="0" smtClean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182400" y="1556792"/>
                <a:ext cx="314183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1</a:t>
                </a:r>
                <a:endParaRPr lang="ko-KR" altLang="en-US" sz="14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grpSp>
        <p:nvGrpSpPr>
          <p:cNvPr id="40" name="그룹 55"/>
          <p:cNvGrpSpPr/>
          <p:nvPr/>
        </p:nvGrpSpPr>
        <p:grpSpPr>
          <a:xfrm>
            <a:off x="6876256" y="3284984"/>
            <a:ext cx="1987560" cy="1684079"/>
            <a:chOff x="1436051" y="2985310"/>
            <a:chExt cx="1987560" cy="1684079"/>
          </a:xfrm>
        </p:grpSpPr>
        <p:sp>
          <p:nvSpPr>
            <p:cNvPr id="41" name="육각형 40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42" name="그룹 57"/>
            <p:cNvGrpSpPr/>
            <p:nvPr/>
          </p:nvGrpSpPr>
          <p:grpSpPr>
            <a:xfrm>
              <a:off x="1446141" y="3098622"/>
              <a:ext cx="1977470" cy="904092"/>
              <a:chOff x="179512" y="1556792"/>
              <a:chExt cx="2304256" cy="117507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79512" y="2251833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Input / Output</a:t>
                </a:r>
                <a:endParaRPr lang="ko-KR" altLang="en-US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182400" y="1556792"/>
                <a:ext cx="321655" cy="400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5</a:t>
                </a:r>
                <a:endParaRPr lang="ko-KR" altLang="en-US" sz="14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19">
                    <a14:imgEffect>
                      <a14:backgroundRemoval t="9780" b="89621" l="4944" r="98729">
                        <a14:foregroundMark x1="15678" y1="67665" x2="22175" y2="61876"/>
                        <a14:foregroundMark x1="4944" y1="33733" x2="4944" y2="33733"/>
                        <a14:foregroundMark x1="7768" y1="34930" x2="7768" y2="34930"/>
                        <a14:foregroundMark x1="31780" y1="17964" x2="31780" y2="17964"/>
                        <a14:foregroundMark x1="83898" y1="20359" x2="83898" y2="20359"/>
                        <a14:foregroundMark x1="83051" y1="56487" x2="83051" y2="56487"/>
                        <a14:foregroundMark x1="47881" y1="32535" x2="47881" y2="32535"/>
                        <a14:foregroundMark x1="56073" y1="28543" x2="56073" y2="28543"/>
                        <a14:foregroundMark x1="49576" y1="28543" x2="49576" y2="28543"/>
                        <a14:foregroundMark x1="58192" y1="28543" x2="58192" y2="28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84984"/>
            <a:ext cx="2304256" cy="16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23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Java.net </a:t>
            </a:r>
            <a:r>
              <a:rPr lang="ko-KR" altLang="en-US" dirty="0" smtClean="0"/>
              <a:t>패키지 사용</a:t>
            </a:r>
            <a:endParaRPr lang="en-US" altLang="ko-KR" dirty="0" smtClean="0"/>
          </a:p>
          <a:p>
            <a:r>
              <a:rPr lang="ko-KR" altLang="en-US" dirty="0" smtClean="0"/>
              <a:t>내부적으로 사용되는 클래스들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Socket / </a:t>
            </a:r>
            <a:r>
              <a:rPr lang="en-US" altLang="ko-KR" dirty="0" err="1" smtClean="0"/>
              <a:t>InetAddress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URL / </a:t>
            </a:r>
            <a:r>
              <a:rPr lang="en-US" altLang="ko-KR" dirty="0" err="1" smtClean="0"/>
              <a:t>URLConnection</a:t>
            </a:r>
            <a:endParaRPr lang="en-US" altLang="ko-KR" dirty="0" smtClean="0"/>
          </a:p>
          <a:p>
            <a:r>
              <a:rPr lang="ko-KR" altLang="en-US" dirty="0" smtClean="0"/>
              <a:t>많이 사용되는 라이브러리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Apache </a:t>
            </a:r>
            <a:r>
              <a:rPr lang="en-US" altLang="ko-KR" dirty="0" err="1" smtClean="0"/>
              <a:t>HttpClient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Netty</a:t>
            </a:r>
            <a:r>
              <a:rPr lang="en-US" altLang="ko-KR" dirty="0" smtClean="0"/>
              <a:t>/Apache MINA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/ Database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/ Database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JDBC(</a:t>
            </a:r>
            <a:r>
              <a:rPr lang="en-US" altLang="ko-KR" sz="2400" dirty="0" smtClean="0"/>
              <a:t>Java Database Connectivity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JAVA</a:t>
            </a:r>
            <a:r>
              <a:rPr lang="ko-KR" altLang="en-US" dirty="0" smtClean="0"/>
              <a:t>에서 데이터베이스에 접속할 수 있도록 하는 </a:t>
            </a:r>
            <a:r>
              <a:rPr lang="en-US" altLang="ko-KR" dirty="0" smtClean="0"/>
              <a:t>JAVA API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마다 </a:t>
            </a:r>
            <a:r>
              <a:rPr lang="en-US" altLang="ko-KR" dirty="0" smtClean="0"/>
              <a:t>JDBC </a:t>
            </a:r>
            <a:r>
              <a:rPr lang="ko-KR" altLang="en-US" dirty="0" smtClean="0"/>
              <a:t>드라이버를 제공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java.sql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Reflection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Reflection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Reflection?</a:t>
            </a:r>
          </a:p>
          <a:p>
            <a:pPr lvl="1"/>
            <a:r>
              <a:rPr lang="en-US" altLang="ko-KR" dirty="0" smtClean="0"/>
              <a:t>Java</a:t>
            </a:r>
            <a:r>
              <a:rPr lang="ko-KR" altLang="en-US" dirty="0" smtClean="0"/>
              <a:t>의 커다란 특징 중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통해 클래스의 정보를 분석해 내는 프로그램 기법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Framework</a:t>
            </a:r>
            <a:r>
              <a:rPr lang="ko-KR" altLang="en-US" dirty="0" smtClean="0"/>
              <a:t>에서 특히 많이 쓰이고 있으며</a:t>
            </a:r>
            <a:r>
              <a:rPr lang="en-US" altLang="ko-KR" dirty="0" smtClean="0"/>
              <a:t>, Annotation</a:t>
            </a:r>
            <a:r>
              <a:rPr lang="ko-KR" altLang="en-US" dirty="0" smtClean="0"/>
              <a:t>을 사용하기 위해서는 반드시 </a:t>
            </a:r>
            <a:r>
              <a:rPr lang="en-US" altLang="ko-KR" dirty="0" smtClean="0"/>
              <a:t>Reflection</a:t>
            </a:r>
            <a:r>
              <a:rPr lang="ko-KR" altLang="en-US" dirty="0" smtClean="0"/>
              <a:t>을 이용하여야 한다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GUI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AWT</a:t>
            </a:r>
          </a:p>
          <a:p>
            <a:pPr lvl="1"/>
            <a:r>
              <a:rPr lang="en-US" altLang="ko-KR" dirty="0" smtClean="0"/>
              <a:t>Java.awt </a:t>
            </a:r>
            <a:r>
              <a:rPr lang="ko-KR" altLang="en-US" dirty="0" smtClean="0"/>
              <a:t>패키지를 이용</a:t>
            </a:r>
            <a:endParaRPr lang="en-US" altLang="ko-KR" dirty="0" smtClean="0"/>
          </a:p>
          <a:p>
            <a:r>
              <a:rPr lang="en-US" altLang="ko-KR" dirty="0" smtClean="0"/>
              <a:t>SWING</a:t>
            </a:r>
          </a:p>
          <a:p>
            <a:pPr lvl="1"/>
            <a:r>
              <a:rPr lang="en-US" altLang="ko-KR" dirty="0" err="1" smtClean="0"/>
              <a:t>Javax.swing</a:t>
            </a:r>
            <a:r>
              <a:rPr lang="ko-KR" altLang="en-US" dirty="0" smtClean="0"/>
              <a:t> 패키지 이용</a:t>
            </a:r>
            <a:endParaRPr lang="en-US" altLang="ko-KR" dirty="0" smtClean="0"/>
          </a:p>
          <a:p>
            <a:r>
              <a:rPr lang="en-US" altLang="ko-KR" dirty="0" smtClean="0"/>
              <a:t>JAVA FX</a:t>
            </a:r>
          </a:p>
          <a:p>
            <a:pPr lvl="1"/>
            <a:r>
              <a:rPr lang="en-US" altLang="ko-KR" dirty="0" smtClean="0"/>
              <a:t>Swing</a:t>
            </a:r>
            <a:r>
              <a:rPr lang="ko-KR" altLang="en-US" dirty="0" smtClean="0"/>
              <a:t>을 대체하기 위해 만들어짐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JDK7</a:t>
            </a:r>
            <a:r>
              <a:rPr lang="ko-KR" altLang="en-US" dirty="0" smtClean="0"/>
              <a:t>버전부터 통합됨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GUI</a:t>
            </a:r>
            <a:r>
              <a:rPr lang="ko-KR" altLang="en-US" dirty="0" smtClean="0"/>
              <a:t> 최후의 보루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Java EE(Java Enterprise Edition)</a:t>
            </a:r>
          </a:p>
          <a:p>
            <a:pPr lvl="1"/>
            <a:r>
              <a:rPr lang="ko-KR" altLang="en-US" dirty="0" err="1" smtClean="0"/>
              <a:t>서버측</a:t>
            </a:r>
            <a:r>
              <a:rPr lang="ko-KR" altLang="en-US" dirty="0" smtClean="0"/>
              <a:t> 개발을 위한 플랫폼 </a:t>
            </a:r>
            <a:r>
              <a:rPr lang="ko-KR" altLang="en-US" dirty="0" err="1" smtClean="0"/>
              <a:t>스펙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Java EE </a:t>
            </a:r>
            <a:r>
              <a:rPr lang="ko-KR" altLang="en-US" dirty="0" err="1" smtClean="0"/>
              <a:t>스펙에</a:t>
            </a:r>
            <a:r>
              <a:rPr lang="ko-KR" altLang="en-US" dirty="0" smtClean="0"/>
              <a:t> 따른 구현체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-&gt; Web Application Server(</a:t>
            </a:r>
            <a:r>
              <a:rPr lang="ko-KR" altLang="en-US" dirty="0" smtClean="0"/>
              <a:t>이하 </a:t>
            </a:r>
            <a:r>
              <a:rPr lang="en-US" altLang="ko-KR" dirty="0" smtClean="0"/>
              <a:t>WAS)</a:t>
            </a:r>
          </a:p>
          <a:p>
            <a:pPr lvl="1"/>
            <a:r>
              <a:rPr lang="ko-KR" altLang="en-US" dirty="0" smtClean="0"/>
              <a:t>대표적인 </a:t>
            </a:r>
            <a:r>
              <a:rPr lang="en-US" altLang="ko-KR" dirty="0" smtClean="0"/>
              <a:t>WAS</a:t>
            </a:r>
          </a:p>
          <a:p>
            <a:pPr lvl="2"/>
            <a:r>
              <a:rPr lang="en-US" altLang="ko-KR" dirty="0" smtClean="0"/>
              <a:t>JEUS – </a:t>
            </a:r>
            <a:r>
              <a:rPr lang="ko-KR" altLang="en-US" dirty="0" err="1" smtClean="0"/>
              <a:t>티맥스</a:t>
            </a:r>
            <a:r>
              <a:rPr lang="ko-KR" altLang="en-US" dirty="0" smtClean="0"/>
              <a:t> 소프트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JBOSS – </a:t>
            </a:r>
            <a:r>
              <a:rPr lang="en-US" altLang="ko-KR" dirty="0" err="1" smtClean="0"/>
              <a:t>Redhat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WebLogic</a:t>
            </a:r>
            <a:r>
              <a:rPr lang="en-US" altLang="ko-KR" dirty="0" smtClean="0"/>
              <a:t> – Oracle</a:t>
            </a:r>
          </a:p>
          <a:p>
            <a:pPr lvl="2"/>
            <a:r>
              <a:rPr lang="en-US" altLang="ko-KR" dirty="0" err="1" smtClean="0"/>
              <a:t>GlassFish</a:t>
            </a:r>
            <a:r>
              <a:rPr lang="en-US" altLang="ko-KR" dirty="0" smtClean="0"/>
              <a:t> - Oracle</a:t>
            </a:r>
          </a:p>
          <a:p>
            <a:pPr lvl="2"/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Servlet</a:t>
            </a:r>
            <a:r>
              <a:rPr lang="en-US" altLang="ko-KR" dirty="0" smtClean="0"/>
              <a:t> / JSP</a:t>
            </a:r>
          </a:p>
          <a:p>
            <a:pPr lvl="1"/>
            <a:r>
              <a:rPr lang="en-US" altLang="ko-KR" dirty="0" smtClean="0"/>
              <a:t>JDK 1.1</a:t>
            </a:r>
            <a:r>
              <a:rPr lang="ko-KR" altLang="en-US" dirty="0" smtClean="0"/>
              <a:t>부터 포함된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진영의 웹 개발 표준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PHP, ASP(</a:t>
            </a:r>
            <a:r>
              <a:rPr lang="ko-KR" altLang="en-US" dirty="0" err="1" smtClean="0"/>
              <a:t>닷넷말고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당시 </a:t>
            </a:r>
            <a:r>
              <a:rPr lang="ko-KR" altLang="en-US" dirty="0" err="1" smtClean="0"/>
              <a:t>웹개발의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Perl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CGI</a:t>
            </a:r>
            <a:r>
              <a:rPr lang="ko-KR" altLang="en-US" dirty="0" smtClean="0"/>
              <a:t>와 달리 멀티스레드 기반의 가벼운 시스템으로 보다 많은 응답을 처리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Servlet</a:t>
            </a:r>
            <a:r>
              <a:rPr lang="en-US" altLang="ko-KR" dirty="0" smtClean="0"/>
              <a:t> Container</a:t>
            </a:r>
            <a:r>
              <a:rPr lang="ko-KR" altLang="en-US" dirty="0" smtClean="0"/>
              <a:t>에서 동작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/>
          <p:cNvCxnSpPr>
            <a:stCxn id="11" idx="0"/>
            <a:endCxn id="43" idx="2"/>
          </p:cNvCxnSpPr>
          <p:nvPr/>
        </p:nvCxnSpPr>
        <p:spPr>
          <a:xfrm flipV="1">
            <a:off x="5858857" y="4311266"/>
            <a:ext cx="2016224" cy="1061950"/>
          </a:xfrm>
          <a:prstGeom prst="line">
            <a:avLst/>
          </a:prstGeom>
          <a:ln w="19050">
            <a:solidFill>
              <a:srgbClr val="FFCC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문서 4"/>
          <p:cNvSpPr/>
          <p:nvPr/>
        </p:nvSpPr>
        <p:spPr>
          <a:xfrm>
            <a:off x="0" y="0"/>
            <a:ext cx="9144000" cy="1196752"/>
          </a:xfrm>
          <a:prstGeom prst="flowChartDocumen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52" idx="0"/>
            <a:endCxn id="64" idx="2"/>
          </p:cNvCxnSpPr>
          <p:nvPr/>
        </p:nvCxnSpPr>
        <p:spPr>
          <a:xfrm flipH="1" flipV="1">
            <a:off x="2856830" y="2880554"/>
            <a:ext cx="337731" cy="2060614"/>
          </a:xfrm>
          <a:prstGeom prst="line">
            <a:avLst/>
          </a:prstGeom>
          <a:ln w="19050">
            <a:solidFill>
              <a:srgbClr val="FFCC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59" idx="2"/>
            <a:endCxn id="52" idx="0"/>
          </p:cNvCxnSpPr>
          <p:nvPr/>
        </p:nvCxnSpPr>
        <p:spPr>
          <a:xfrm flipH="1">
            <a:off x="3194561" y="2935330"/>
            <a:ext cx="2304256" cy="2005838"/>
          </a:xfrm>
          <a:prstGeom prst="line">
            <a:avLst/>
          </a:prstGeom>
          <a:ln w="19050">
            <a:solidFill>
              <a:srgbClr val="FFCC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1" idx="0"/>
            <a:endCxn id="59" idx="2"/>
          </p:cNvCxnSpPr>
          <p:nvPr/>
        </p:nvCxnSpPr>
        <p:spPr>
          <a:xfrm flipH="1" flipV="1">
            <a:off x="5498817" y="2935330"/>
            <a:ext cx="360040" cy="2437886"/>
          </a:xfrm>
          <a:prstGeom prst="line">
            <a:avLst/>
          </a:prstGeom>
          <a:ln w="19050">
            <a:solidFill>
              <a:srgbClr val="FFCC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" y="305988"/>
            <a:ext cx="913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Index - 2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2" name="그룹 47"/>
          <p:cNvGrpSpPr/>
          <p:nvPr/>
        </p:nvGrpSpPr>
        <p:grpSpPr>
          <a:xfrm>
            <a:off x="4860032" y="4725144"/>
            <a:ext cx="1987560" cy="1684079"/>
            <a:chOff x="1436051" y="2985310"/>
            <a:chExt cx="1987560" cy="1684079"/>
          </a:xfrm>
        </p:grpSpPr>
        <p:sp>
          <p:nvSpPr>
            <p:cNvPr id="44" name="육각형 43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3" name="그룹 9"/>
            <p:cNvGrpSpPr/>
            <p:nvPr/>
          </p:nvGrpSpPr>
          <p:grpSpPr>
            <a:xfrm>
              <a:off x="1446141" y="3098622"/>
              <a:ext cx="1977470" cy="904092"/>
              <a:chOff x="179512" y="1556792"/>
              <a:chExt cx="2304256" cy="117507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79512" y="2251833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GUI</a:t>
                </a:r>
                <a:endParaRPr lang="ko-KR" altLang="en-US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151264" y="1556792"/>
                <a:ext cx="359013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solidFill>
                      <a:prstClr val="black"/>
                    </a:solidFill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9</a:t>
                </a:r>
                <a:endParaRPr lang="ko-KR" altLang="en-US" sz="14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grpSp>
        <p:nvGrpSpPr>
          <p:cNvPr id="4" name="그룹 48"/>
          <p:cNvGrpSpPr/>
          <p:nvPr/>
        </p:nvGrpSpPr>
        <p:grpSpPr>
          <a:xfrm>
            <a:off x="2195736" y="4293096"/>
            <a:ext cx="1987560" cy="1684079"/>
            <a:chOff x="1436051" y="2985310"/>
            <a:chExt cx="1987560" cy="1684079"/>
          </a:xfrm>
        </p:grpSpPr>
        <p:sp>
          <p:nvSpPr>
            <p:cNvPr id="50" name="육각형 49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6" name="그룹 50"/>
            <p:cNvGrpSpPr/>
            <p:nvPr/>
          </p:nvGrpSpPr>
          <p:grpSpPr>
            <a:xfrm>
              <a:off x="1446141" y="3098622"/>
              <a:ext cx="1977470" cy="904092"/>
              <a:chOff x="179512" y="1556792"/>
              <a:chExt cx="2304256" cy="1175071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79512" y="2251833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JDBC / Database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56869" y="1556792"/>
                <a:ext cx="353408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solidFill>
                      <a:prstClr val="black"/>
                    </a:solidFill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7</a:t>
                </a:r>
                <a:endParaRPr lang="ko-KR" altLang="en-US" sz="14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grpSp>
        <p:nvGrpSpPr>
          <p:cNvPr id="8" name="그룹 55"/>
          <p:cNvGrpSpPr/>
          <p:nvPr/>
        </p:nvGrpSpPr>
        <p:grpSpPr>
          <a:xfrm>
            <a:off x="4499992" y="1916832"/>
            <a:ext cx="1987560" cy="1684079"/>
            <a:chOff x="1436051" y="2985310"/>
            <a:chExt cx="1987560" cy="1684079"/>
          </a:xfrm>
        </p:grpSpPr>
        <p:sp>
          <p:nvSpPr>
            <p:cNvPr id="57" name="육각형 56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9" name="그룹 57"/>
            <p:cNvGrpSpPr/>
            <p:nvPr/>
          </p:nvGrpSpPr>
          <p:grpSpPr>
            <a:xfrm>
              <a:off x="1446141" y="3098622"/>
              <a:ext cx="1977470" cy="905186"/>
              <a:chOff x="179512" y="1556792"/>
              <a:chExt cx="2304256" cy="1176493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79512" y="2253255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Reflection</a:t>
                </a:r>
                <a:endParaRPr lang="ko-KR" altLang="en-US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153133" y="1556792"/>
                <a:ext cx="357144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solidFill>
                      <a:prstClr val="black"/>
                    </a:solidFill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8</a:t>
                </a:r>
                <a:endParaRPr lang="ko-KR" altLang="en-US" sz="14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grpSp>
        <p:nvGrpSpPr>
          <p:cNvPr id="10" name="그룹 60"/>
          <p:cNvGrpSpPr/>
          <p:nvPr/>
        </p:nvGrpSpPr>
        <p:grpSpPr>
          <a:xfrm>
            <a:off x="1858005" y="1850250"/>
            <a:ext cx="1987560" cy="1684079"/>
            <a:chOff x="1436051" y="2985310"/>
            <a:chExt cx="1987560" cy="1684079"/>
          </a:xfrm>
        </p:grpSpPr>
        <p:sp>
          <p:nvSpPr>
            <p:cNvPr id="62" name="육각형 61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3" name="그룹 62"/>
            <p:cNvGrpSpPr/>
            <p:nvPr/>
          </p:nvGrpSpPr>
          <p:grpSpPr>
            <a:xfrm>
              <a:off x="1446141" y="3098622"/>
              <a:ext cx="1977470" cy="916992"/>
              <a:chOff x="179512" y="1556792"/>
              <a:chExt cx="2304256" cy="1191837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179512" y="2268599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Network</a:t>
                </a: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148651" y="1556792"/>
                <a:ext cx="359013" cy="480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solidFill>
                      <a:prstClr val="black"/>
                    </a:solidFill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6</a:t>
                </a:r>
                <a:endParaRPr lang="ko-KR" altLang="en-US" sz="14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grpSp>
        <p:nvGrpSpPr>
          <p:cNvPr id="14" name="그룹 55"/>
          <p:cNvGrpSpPr/>
          <p:nvPr/>
        </p:nvGrpSpPr>
        <p:grpSpPr>
          <a:xfrm>
            <a:off x="6876256" y="3284984"/>
            <a:ext cx="1987560" cy="1684079"/>
            <a:chOff x="1436051" y="2985310"/>
            <a:chExt cx="1987560" cy="1684079"/>
          </a:xfrm>
        </p:grpSpPr>
        <p:sp>
          <p:nvSpPr>
            <p:cNvPr id="41" name="육각형 40"/>
            <p:cNvSpPr/>
            <p:nvPr/>
          </p:nvSpPr>
          <p:spPr>
            <a:xfrm>
              <a:off x="1436051" y="2985310"/>
              <a:ext cx="1923334" cy="1684079"/>
            </a:xfrm>
            <a:prstGeom prst="hexagon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5" name="그룹 57"/>
            <p:cNvGrpSpPr/>
            <p:nvPr/>
          </p:nvGrpSpPr>
          <p:grpSpPr>
            <a:xfrm>
              <a:off x="1446141" y="3098622"/>
              <a:ext cx="1977470" cy="912970"/>
              <a:chOff x="179512" y="1556792"/>
              <a:chExt cx="2304256" cy="118661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79512" y="2263372"/>
                <a:ext cx="2304256" cy="480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Web Service</a:t>
                </a:r>
                <a:endParaRPr lang="ko-KR" altLang="en-US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109453" y="1556792"/>
                <a:ext cx="431860" cy="440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smtClean="0">
                    <a:latin typeface="1훈정글북 R" panose="02020603020101020101" pitchFamily="18" charset="-127"/>
                    <a:ea typeface="1훈정글북 R" panose="02020603020101020101" pitchFamily="18" charset="-127"/>
                  </a:rPr>
                  <a:t>10</a:t>
                </a:r>
                <a:endParaRPr lang="ko-KR" altLang="en-US" sz="1600" dirty="0">
                  <a:latin typeface="1훈정글북 R" panose="02020603020101020101" pitchFamily="18" charset="-127"/>
                  <a:ea typeface="1훈정글북 R" panose="02020603020101020101" pitchFamily="18" charset="-127"/>
                </a:endParaRPr>
              </a:p>
            </p:txBody>
          </p:sp>
        </p:grp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ackgroundRemoval t="9965" b="100000" l="9914" r="100000">
                        <a14:foregroundMark x1="47704" y1="62522" x2="49068" y2="30776"/>
                        <a14:foregroundMark x1="78627" y1="74868" x2="84538" y2="48413"/>
                        <a14:foregroundMark x1="57253" y1="27249" x2="51342" y2="19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5" y="3212976"/>
            <a:ext cx="2823167" cy="14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23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EJB(Enterprise Java Beans)</a:t>
            </a:r>
          </a:p>
          <a:p>
            <a:pPr lvl="1"/>
            <a:r>
              <a:rPr lang="ko-KR" altLang="en-US" dirty="0" smtClean="0"/>
              <a:t>기업환경에 맞는 대규모 서비스를 지원하는 자바 표준 규약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엔티티빈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메시지 </a:t>
            </a:r>
            <a:r>
              <a:rPr lang="ko-KR" altLang="en-US" dirty="0" err="1" smtClean="0"/>
              <a:t>드리븐</a:t>
            </a:r>
            <a:r>
              <a:rPr lang="ko-KR" altLang="en-US" dirty="0" smtClean="0"/>
              <a:t> 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세션 빈 등으로 이루어져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대량 트랜잭션의 안정성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트랜잭션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원격 서비스 지원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EJB</a:t>
            </a:r>
            <a:r>
              <a:rPr lang="ko-KR" altLang="en-US" dirty="0" smtClean="0"/>
              <a:t>의 단점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EJB </a:t>
            </a:r>
            <a:r>
              <a:rPr lang="ko-KR" altLang="en-US" dirty="0" smtClean="0"/>
              <a:t>컨테이너에 종속적이며 불필요한 작업이 많다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개발이 힘들다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기능이 막강한 만큼 무겁고 구현이 까다롭다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개발이 힘들다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상속구조가 복잡하다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개발이 힘들다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등골이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도 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Struts</a:t>
            </a:r>
          </a:p>
          <a:p>
            <a:pPr lvl="1"/>
            <a:r>
              <a:rPr lang="en-US" altLang="ko-KR" dirty="0" smtClean="0"/>
              <a:t>Jakarta </a:t>
            </a:r>
            <a:r>
              <a:rPr lang="ko-KR" altLang="en-US" dirty="0" smtClean="0"/>
              <a:t>서브 프로젝트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EE </a:t>
            </a:r>
            <a:r>
              <a:rPr lang="ko-KR" altLang="en-US" dirty="0" smtClean="0"/>
              <a:t>웹 개발을 위한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프레임워크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MVC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Web</a:t>
            </a:r>
            <a:r>
              <a:rPr lang="ko-KR" altLang="en-US" dirty="0" smtClean="0"/>
              <a:t>개발 한정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Spring framework</a:t>
            </a:r>
          </a:p>
          <a:p>
            <a:pPr lvl="1"/>
            <a:r>
              <a:rPr lang="en-US" altLang="ko-KR" dirty="0" smtClean="0"/>
              <a:t> Rod Johnson</a:t>
            </a:r>
            <a:r>
              <a:rPr lang="ko-KR" altLang="en-US" dirty="0" smtClean="0"/>
              <a:t>이라는 아저씨가 만든 자바진영의 짱짱맨 프레임워크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안티도</a:t>
            </a:r>
            <a:r>
              <a:rPr lang="ko-KR" altLang="en-US" dirty="0" smtClean="0"/>
              <a:t> 많다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EJB</a:t>
            </a:r>
            <a:r>
              <a:rPr lang="ko-KR" altLang="en-US" dirty="0" smtClean="0"/>
              <a:t>를 까면서 나타남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엔터프라이즈 시스템의 복잡함을 해결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POJO </a:t>
            </a:r>
            <a:r>
              <a:rPr lang="ko-KR" altLang="en-US" dirty="0" smtClean="0"/>
              <a:t>방식의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환경</a:t>
            </a:r>
            <a:r>
              <a:rPr lang="en-US" altLang="ko-KR" dirty="0" smtClean="0"/>
              <a:t>(EE)</a:t>
            </a:r>
            <a:r>
              <a:rPr lang="ko-KR" altLang="en-US" dirty="0" smtClean="0"/>
              <a:t>에 구애받지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사실상 대한민국의 웹 개발 표준</a:t>
            </a:r>
            <a:r>
              <a:rPr lang="en-US" altLang="ko-KR" dirty="0" smtClean="0"/>
              <a:t>;;;;;;</a:t>
            </a:r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Evolution History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7504" y="908720"/>
            <a:ext cx="3024336" cy="1080120"/>
          </a:xfrm>
        </p:spPr>
        <p:txBody>
          <a:bodyPr/>
          <a:lstStyle/>
          <a:p>
            <a:r>
              <a:rPr lang="en-US" altLang="ko-KR" dirty="0" smtClean="0"/>
              <a:t>Bonus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en-US" altLang="ko-KR" dirty="0" smtClean="0"/>
              <a:t>Java Evolution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JAVA 1.4 &gt; 5(JDK 1.5)</a:t>
            </a:r>
          </a:p>
          <a:p>
            <a:pPr lvl="1"/>
            <a:r>
              <a:rPr lang="ko-KR" altLang="en-US" dirty="0" err="1" smtClean="0"/>
              <a:t>네이밍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 (JDK</a:t>
            </a:r>
            <a:r>
              <a:rPr lang="ko-KR" altLang="en-US" dirty="0" smtClean="0"/>
              <a:t> </a:t>
            </a:r>
            <a:r>
              <a:rPr lang="en-US" altLang="ko-KR" dirty="0" smtClean="0"/>
              <a:t>1.x -&gt; JDK 5)</a:t>
            </a:r>
            <a:endParaRPr lang="ko-KR" altLang="en-US" dirty="0" smtClean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Generics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</a:p>
          <a:p>
            <a:pPr lvl="1"/>
            <a:r>
              <a:rPr lang="en-US" altLang="ko-KR" dirty="0" err="1" smtClean="0">
                <a:solidFill>
                  <a:srgbClr val="FF0000"/>
                </a:solidFill>
              </a:rPr>
              <a:t>foreach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지원</a:t>
            </a:r>
          </a:p>
          <a:p>
            <a:pPr lvl="1"/>
            <a:r>
              <a:rPr lang="en-US" altLang="ko-KR" dirty="0" err="1" smtClean="0">
                <a:solidFill>
                  <a:srgbClr val="FF0000"/>
                </a:solidFill>
              </a:rPr>
              <a:t>Enum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타입 추가</a:t>
            </a:r>
          </a:p>
          <a:p>
            <a:pPr lvl="1"/>
            <a:r>
              <a:rPr lang="en-US" altLang="ko-KR" dirty="0" smtClean="0"/>
              <a:t>static import </a:t>
            </a:r>
            <a:r>
              <a:rPr lang="ko-KR" altLang="en-US" dirty="0" smtClean="0"/>
              <a:t>추가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Annotation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concurrent </a:t>
            </a:r>
            <a:r>
              <a:rPr lang="en-US" altLang="ko-KR" dirty="0" err="1" smtClean="0">
                <a:solidFill>
                  <a:srgbClr val="FF0000"/>
                </a:solidFill>
              </a:rPr>
              <a:t>api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en-US" altLang="ko-KR" dirty="0" smtClean="0"/>
              <a:t>Java Evolution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b="1" dirty="0" smtClean="0"/>
              <a:t>JAVA 5 &gt; 6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JAX-WS (Web Services Client)</a:t>
            </a:r>
          </a:p>
          <a:p>
            <a:pPr lvl="1"/>
            <a:r>
              <a:rPr lang="en-US" altLang="ko-KR" dirty="0" smtClean="0"/>
              <a:t>Adding </a:t>
            </a:r>
            <a:r>
              <a:rPr lang="en-US" altLang="ko-KR" dirty="0" err="1" smtClean="0"/>
              <a:t>javax.swing.GroupLayout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Password prompting</a:t>
            </a:r>
          </a:p>
          <a:p>
            <a:pPr lvl="1"/>
            <a:r>
              <a:rPr lang="en-US" altLang="ko-KR" dirty="0" smtClean="0"/>
              <a:t>Free disk-space API</a:t>
            </a:r>
          </a:p>
          <a:p>
            <a:pPr lvl="1"/>
            <a:r>
              <a:rPr lang="en-US" altLang="ko-KR" dirty="0" err="1" smtClean="0"/>
              <a:t>ClassPath</a:t>
            </a:r>
            <a:r>
              <a:rPr lang="en-US" altLang="ko-KR" dirty="0" smtClean="0"/>
              <a:t> wildcards</a:t>
            </a:r>
          </a:p>
          <a:p>
            <a:pPr lvl="1"/>
            <a:r>
              <a:rPr lang="en-US" altLang="ko-KR" dirty="0" smtClean="0"/>
              <a:t>Annotation processing done by </a:t>
            </a:r>
            <a:r>
              <a:rPr lang="en-US" altLang="ko-KR" dirty="0" err="1" smtClean="0"/>
              <a:t>javac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Solaris Dynamic Tracing (</a:t>
            </a:r>
            <a:r>
              <a:rPr lang="en-US" altLang="ko-KR" dirty="0" err="1" smtClean="0"/>
              <a:t>DTrace</a:t>
            </a:r>
            <a:r>
              <a:rPr lang="en-US" altLang="ko-KR" dirty="0" smtClean="0"/>
              <a:t>) Support)</a:t>
            </a:r>
          </a:p>
          <a:p>
            <a:pPr lvl="1"/>
            <a:r>
              <a:rPr lang="en-US" altLang="ko-KR" dirty="0" err="1" smtClean="0"/>
              <a:t>jhat</a:t>
            </a:r>
            <a:r>
              <a:rPr lang="en-US" altLang="ko-KR" dirty="0" smtClean="0"/>
              <a:t> QQL (</a:t>
            </a:r>
            <a:r>
              <a:rPr lang="en-US" altLang="ko-KR" dirty="0" err="1" smtClean="0"/>
              <a:t>Jmap</a:t>
            </a:r>
            <a:r>
              <a:rPr lang="en-US" altLang="ko-KR" dirty="0" smtClean="0"/>
              <a:t> for heap dump)</a:t>
            </a:r>
          </a:p>
          <a:p>
            <a:pPr lvl="1"/>
            <a:r>
              <a:rPr lang="en-US" altLang="ko-KR" dirty="0" err="1" smtClean="0"/>
              <a:t>JConsole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plugin</a:t>
            </a:r>
            <a:r>
              <a:rPr lang="en-US" altLang="ko-KR" dirty="0" smtClean="0"/>
              <a:t> API</a:t>
            </a:r>
          </a:p>
          <a:p>
            <a:pPr lvl="1"/>
            <a:r>
              <a:rPr lang="en-US" altLang="ko-KR" dirty="0" smtClean="0"/>
              <a:t>Monitoring and Management for the Java Platform</a:t>
            </a:r>
          </a:p>
          <a:p>
            <a:pPr lvl="2"/>
            <a:r>
              <a:rPr lang="en-US" altLang="ko-KR" dirty="0" smtClean="0"/>
              <a:t>OOME Handling</a:t>
            </a:r>
          </a:p>
          <a:p>
            <a:pPr lvl="1"/>
            <a:r>
              <a:rPr lang="en-US" altLang="ko-KR" dirty="0" smtClean="0"/>
              <a:t>Script </a:t>
            </a:r>
            <a:r>
              <a:rPr lang="en-US" altLang="ko-KR" dirty="0" err="1" smtClean="0"/>
              <a:t>Langauge</a:t>
            </a:r>
            <a:r>
              <a:rPr lang="en-US" altLang="ko-KR" dirty="0" smtClean="0"/>
              <a:t> Support</a:t>
            </a:r>
          </a:p>
          <a:p>
            <a:pPr lvl="1"/>
            <a:r>
              <a:rPr lang="en-US" altLang="ko-KR" dirty="0" smtClean="0"/>
              <a:t>JDBC 4.0 API</a:t>
            </a:r>
            <a:endParaRPr lang="en-US" altLang="ko-KR" b="1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en-US" altLang="ko-KR" dirty="0" smtClean="0"/>
              <a:t>Java Evolution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JAVA 6 &gt; 7</a:t>
            </a:r>
          </a:p>
          <a:p>
            <a:pPr lvl="1"/>
            <a:r>
              <a:rPr lang="en-US" altLang="ko-KR" b="1" dirty="0" smtClean="0"/>
              <a:t>GC </a:t>
            </a:r>
            <a:r>
              <a:rPr lang="ko-KR" altLang="en-US" b="1" dirty="0" smtClean="0"/>
              <a:t>개선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언어 개선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Binary Literals</a:t>
            </a:r>
          </a:p>
          <a:p>
            <a:pPr lvl="2"/>
            <a:r>
              <a:rPr lang="en-US" altLang="ko-KR" b="1" dirty="0" smtClean="0"/>
              <a:t>Switch</a:t>
            </a:r>
            <a:r>
              <a:rPr lang="ko-KR" altLang="en-US" b="1" dirty="0" smtClean="0"/>
              <a:t>문 </a:t>
            </a:r>
            <a:r>
              <a:rPr lang="en-US" altLang="ko-KR" b="1" dirty="0" smtClean="0"/>
              <a:t>String </a:t>
            </a:r>
            <a:r>
              <a:rPr lang="ko-KR" altLang="en-US" b="1" dirty="0" smtClean="0"/>
              <a:t>지원</a:t>
            </a:r>
            <a:endParaRPr lang="en-US" altLang="ko-KR" b="1" dirty="0" smtClean="0"/>
          </a:p>
          <a:p>
            <a:pPr lvl="2"/>
            <a:r>
              <a:rPr lang="en-US" altLang="ko-KR" b="1" dirty="0" smtClean="0"/>
              <a:t>Multiple Catch Exceptions</a:t>
            </a:r>
          </a:p>
          <a:p>
            <a:pPr lvl="2"/>
            <a:r>
              <a:rPr lang="ko-KR" altLang="en-US" dirty="0" smtClean="0"/>
              <a:t>숫자 </a:t>
            </a:r>
            <a:r>
              <a:rPr lang="ko-KR" altLang="en-US" dirty="0" err="1" smtClean="0"/>
              <a:t>리터럴에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언더스코어</a:t>
            </a:r>
            <a:r>
              <a:rPr lang="ko-KR" altLang="en-US" dirty="0" smtClean="0"/>
              <a:t> 지원 </a:t>
            </a:r>
            <a:r>
              <a:rPr lang="en-US" altLang="ko-KR" dirty="0" smtClean="0"/>
              <a:t>(20_000_000)</a:t>
            </a:r>
          </a:p>
          <a:p>
            <a:pPr lvl="2"/>
            <a:r>
              <a:rPr lang="ko-KR" altLang="en-US" b="1" dirty="0" err="1" smtClean="0"/>
              <a:t>제네릭</a:t>
            </a:r>
            <a:r>
              <a:rPr lang="ko-KR" altLang="en-US" b="1" dirty="0" smtClean="0"/>
              <a:t> 다이아몬드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FX </a:t>
            </a:r>
            <a:r>
              <a:rPr lang="ko-KR" altLang="en-US" dirty="0" smtClean="0"/>
              <a:t>통합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en-US" altLang="ko-KR" dirty="0" smtClean="0"/>
              <a:t>Java Evolution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JAVA 7 &gt; 8</a:t>
            </a:r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람다 지원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b="1" dirty="0" err="1" smtClean="0">
                <a:solidFill>
                  <a:srgbClr val="FF0000"/>
                </a:solidFill>
              </a:rPr>
              <a:t>스트림</a:t>
            </a:r>
            <a:r>
              <a:rPr lang="ko-KR" altLang="en-US" b="1" dirty="0" smtClean="0">
                <a:solidFill>
                  <a:srgbClr val="FF0000"/>
                </a:solidFill>
              </a:rPr>
              <a:t> 지원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b="1" dirty="0" err="1" smtClean="0"/>
              <a:t>제네릭</a:t>
            </a:r>
            <a:r>
              <a:rPr lang="ko-KR" altLang="en-US" b="1" dirty="0" smtClean="0"/>
              <a:t> 인터페이스 개선</a:t>
            </a:r>
            <a:endParaRPr lang="en-US" altLang="ko-KR" b="1" dirty="0" smtClean="0"/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시간</a:t>
            </a:r>
            <a:r>
              <a:rPr lang="en-US" altLang="ko-KR" b="1" dirty="0" smtClean="0">
                <a:solidFill>
                  <a:srgbClr val="FF0000"/>
                </a:solidFill>
              </a:rPr>
              <a:t>/</a:t>
            </a:r>
            <a:r>
              <a:rPr lang="ko-KR" altLang="en-US" b="1" dirty="0" smtClean="0">
                <a:solidFill>
                  <a:srgbClr val="FF0000"/>
                </a:solidFill>
              </a:rPr>
              <a:t>날짜 관련 클래스 추가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Collections API </a:t>
            </a:r>
            <a:r>
              <a:rPr lang="ko-KR" altLang="en-US" dirty="0" smtClean="0">
                <a:solidFill>
                  <a:srgbClr val="FF0000"/>
                </a:solidFill>
              </a:rPr>
              <a:t>확장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Interface</a:t>
            </a:r>
            <a:r>
              <a:rPr lang="ko-KR" altLang="en-US" dirty="0" smtClean="0">
                <a:solidFill>
                  <a:srgbClr val="FF0000"/>
                </a:solidFill>
              </a:rPr>
              <a:t>에서의 기본 메서드 지원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b="1" dirty="0" smtClean="0"/>
              <a:t>멀티코어 환경의 병렬 처리 기능 강화</a:t>
            </a:r>
            <a:endParaRPr lang="en-US" altLang="ko-KR" b="1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27784" y="3151128"/>
            <a:ext cx="4104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rgbClr val="7A6300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Q</a:t>
            </a:r>
            <a:r>
              <a:rPr lang="en-US" altLang="ko-KR" sz="8000" dirty="0" smtClean="0">
                <a:solidFill>
                  <a:srgbClr val="7A6300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&amp;</a:t>
            </a:r>
            <a:r>
              <a:rPr lang="en-US" altLang="ko-KR" sz="9600" dirty="0" smtClean="0">
                <a:solidFill>
                  <a:srgbClr val="7A6300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A</a:t>
            </a:r>
            <a:endParaRPr lang="ko-KR" altLang="en-US" sz="9600" dirty="0">
              <a:solidFill>
                <a:srgbClr val="7A6300"/>
              </a:solidFill>
              <a:latin typeface="1훈정글북 R" panose="02020603020101020101" pitchFamily="18" charset="-127"/>
              <a:ea typeface="1훈정글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24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3616" y="2636912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96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832" y="420192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Good bye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98942" l="10000" r="93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r="11975"/>
          <a:stretch/>
        </p:blipFill>
        <p:spPr>
          <a:xfrm>
            <a:off x="6516216" y="548680"/>
            <a:ext cx="1859059" cy="25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2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77624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객체 지향 프로그래밍 언어의 대표 격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JVM(Java Virtual Machine)</a:t>
            </a:r>
            <a:r>
              <a:rPr lang="ko-KR" altLang="en-US" dirty="0" smtClean="0"/>
              <a:t>에서 동작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플랫폼 독립적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사용분야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Mobile (Android, Java ME)</a:t>
            </a:r>
          </a:p>
          <a:p>
            <a:pPr lvl="1"/>
            <a:r>
              <a:rPr lang="en-US" altLang="ko-KR" dirty="0" smtClean="0"/>
              <a:t>Web / Server(Java EE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GUI (Swing, JAVA FX)</a:t>
            </a:r>
          </a:p>
          <a:p>
            <a:pPr lvl="1"/>
            <a:r>
              <a:rPr lang="en-US" altLang="ko-KR" dirty="0" smtClean="0"/>
              <a:t>Embedded (Java ME)</a:t>
            </a:r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JAVA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객체 지향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프로그래밍이란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dirty="0" smtClean="0"/>
              <a:t>OOP: Object-Oriented Programming</a:t>
            </a:r>
          </a:p>
          <a:p>
            <a:pPr lvl="1"/>
            <a:r>
              <a:rPr lang="ko-KR" altLang="en-US" dirty="0" smtClean="0"/>
              <a:t>이전까지 작성되어 왔던 절차적인 명령어 목록으로 보는 시각에서 벗어나 여러 개의 독립된 객체들의 모임으로 파악하고자 하는 것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Class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Object, Method/Message</a:t>
            </a:r>
            <a:r>
              <a:rPr lang="ko-KR" altLang="en-US" dirty="0" smtClean="0"/>
              <a:t>들로 이루어진다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추상화 개념과 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및 동적 바인딩을 지원한다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 JAVA API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 JAVA 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java.awt</a:t>
            </a:r>
          </a:p>
          <a:p>
            <a:r>
              <a:rPr lang="en-US" altLang="ko-KR" dirty="0" smtClean="0"/>
              <a:t>java.io / java.nio</a:t>
            </a:r>
          </a:p>
          <a:p>
            <a:r>
              <a:rPr lang="en-US" altLang="ko-KR" dirty="0" smtClean="0"/>
              <a:t>java.lang</a:t>
            </a:r>
          </a:p>
          <a:p>
            <a:r>
              <a:rPr lang="en-US" altLang="ko-KR" dirty="0" smtClean="0"/>
              <a:t>java.net</a:t>
            </a:r>
          </a:p>
          <a:p>
            <a:r>
              <a:rPr lang="en-US" altLang="ko-KR" dirty="0" smtClean="0"/>
              <a:t>java.security</a:t>
            </a:r>
          </a:p>
          <a:p>
            <a:r>
              <a:rPr lang="en-US" altLang="ko-KR" dirty="0" smtClean="0"/>
              <a:t>java.util</a:t>
            </a:r>
          </a:p>
          <a:p>
            <a:r>
              <a:rPr lang="en-US" altLang="ko-KR" dirty="0" smtClean="0"/>
              <a:t>etc…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 smtClean="0"/>
              <a:t>Exception Handling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a옛날목욕탕L"/>
        <a:ea typeface="a옛날목욕탕L"/>
        <a:cs typeface=""/>
      </a:majorFont>
      <a:minorFont>
        <a:latin typeface="a옛날목욕탕L"/>
        <a:ea typeface="a옛날목욕탕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1246</Words>
  <Application>Microsoft Office PowerPoint</Application>
  <PresentationFormat>화면 슬라이드 쇼(4:3)</PresentationFormat>
  <Paragraphs>335</Paragraphs>
  <Slides>40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굴림</vt:lpstr>
      <vt:lpstr>Arial</vt:lpstr>
      <vt:lpstr>a옛날목욕탕L</vt:lpstr>
      <vt:lpstr>1훈정글북 R</vt:lpstr>
      <vt:lpstr>맑은 고딕</vt:lpstr>
      <vt:lpstr>Office 테마</vt:lpstr>
      <vt:lpstr>슬라이드 1</vt:lpstr>
      <vt:lpstr>슬라이드 2</vt:lpstr>
      <vt:lpstr>슬라이드 3</vt:lpstr>
      <vt:lpstr>Intro</vt:lpstr>
      <vt:lpstr>JAVA</vt:lpstr>
      <vt:lpstr>JAVA</vt:lpstr>
      <vt:lpstr>Basic JAVA API</vt:lpstr>
      <vt:lpstr>Basic JAVA API</vt:lpstr>
      <vt:lpstr>Exception Handling</vt:lpstr>
      <vt:lpstr>Exception Handling</vt:lpstr>
      <vt:lpstr>Exception Handling</vt:lpstr>
      <vt:lpstr>Multi Threading</vt:lpstr>
      <vt:lpstr>Multi Threading</vt:lpstr>
      <vt:lpstr>Multi Threadiing</vt:lpstr>
      <vt:lpstr>Input / Output</vt:lpstr>
      <vt:lpstr>Input / Output</vt:lpstr>
      <vt:lpstr>Input / Output</vt:lpstr>
      <vt:lpstr>Input / Output</vt:lpstr>
      <vt:lpstr>Network</vt:lpstr>
      <vt:lpstr>Network</vt:lpstr>
      <vt:lpstr>JDBC / Database</vt:lpstr>
      <vt:lpstr>JDBC / Database</vt:lpstr>
      <vt:lpstr>Reflection</vt:lpstr>
      <vt:lpstr>Reflection</vt:lpstr>
      <vt:lpstr>GUI</vt:lpstr>
      <vt:lpstr>GUI</vt:lpstr>
      <vt:lpstr>Web Service</vt:lpstr>
      <vt:lpstr>Web Service</vt:lpstr>
      <vt:lpstr>Web Service</vt:lpstr>
      <vt:lpstr>Web Service</vt:lpstr>
      <vt:lpstr>Web Service</vt:lpstr>
      <vt:lpstr>Web Service</vt:lpstr>
      <vt:lpstr>Web Service</vt:lpstr>
      <vt:lpstr>JAVA Evolution History</vt:lpstr>
      <vt:lpstr>Java Evolution History</vt:lpstr>
      <vt:lpstr>Java Evolution History</vt:lpstr>
      <vt:lpstr>Java Evolution History</vt:lpstr>
      <vt:lpstr>Java Evolution History</vt:lpstr>
      <vt:lpstr>슬라이드 39</vt:lpstr>
      <vt:lpstr>슬라이드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nkak's minions template</dc:title>
  <dc:creator>nkak</dc:creator>
  <cp:keywords>blog.naver.com/jiwon6315</cp:keywords>
  <cp:lastModifiedBy>Registered User</cp:lastModifiedBy>
  <cp:revision>103</cp:revision>
  <dcterms:created xsi:type="dcterms:W3CDTF">2015-07-16T23:37:11Z</dcterms:created>
  <dcterms:modified xsi:type="dcterms:W3CDTF">2015-09-16T01:49:18Z</dcterms:modified>
</cp:coreProperties>
</file>